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7" r:id="rId14"/>
    <p:sldId id="269" r:id="rId1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03793D-92A1-42EB-9FAC-C37DCFEA8B6E}" v="26" dt="2021-11-26T07:07:51.9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90" d="100"/>
          <a:sy n="90" d="100"/>
        </p:scale>
        <p:origin x="3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10F11-A9D4-46C0-9A98-93B38FF47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EEFD62-F0F7-4E7B-93FC-85F8948DE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6F10B-6731-4A21-AB4B-6C353922F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22916-48B6-456A-9DAA-B1F99B5278D4}" type="datetimeFigureOut">
              <a:rPr lang="hr-HR" smtClean="0"/>
              <a:t>26.11.2021.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EF8B9-9EB6-4637-A13A-9CE60F8E9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6CEF6-A8C0-40BC-92E9-0D18FC22D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F2D0-A16B-47B8-A50A-D7715E2D17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09778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672A2-0EB3-4852-97D7-D07CB572F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D59835-BC0B-4C99-B7EC-5D884BE21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026B2-D71F-44D4-8EEF-9B875D3A4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22916-48B6-456A-9DAA-B1F99B5278D4}" type="datetimeFigureOut">
              <a:rPr lang="hr-HR" smtClean="0"/>
              <a:t>26.11.2021.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036EC-DD3C-4111-A050-6C8CDE6F5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53F5D-7171-4C5A-A108-6168F9D2C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F2D0-A16B-47B8-A50A-D7715E2D17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29022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7F3AE4-E543-480B-A26C-BD32E8B86B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5CD942-24FD-4440-9A3A-815D438F67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3D237-55A6-4A55-B189-1C426067C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22916-48B6-456A-9DAA-B1F99B5278D4}" type="datetimeFigureOut">
              <a:rPr lang="hr-HR" smtClean="0"/>
              <a:t>26.11.2021.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F6BB-7690-4E3A-8DD3-69E9BA6CA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C943B-0AB1-415D-B26D-6109D8821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F2D0-A16B-47B8-A50A-D7715E2D17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58491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61C37-14CF-4EFF-A761-D369AFA6D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8E0FD-9FD6-437D-ADF6-D498E7DB7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89166-0A74-49BF-A08C-9744653A0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22916-48B6-456A-9DAA-B1F99B5278D4}" type="datetimeFigureOut">
              <a:rPr lang="hr-HR" smtClean="0"/>
              <a:t>26.11.2021.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C6C6D-5E7E-4041-81D9-EEE475458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C43C9-21D1-4BA3-8DE2-5C70D0B5A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F2D0-A16B-47B8-A50A-D7715E2D17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18652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F4BFE-DD96-4193-B3A9-2FC067DB6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56B4D-F488-40F8-9929-585698CC7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C767D-4CCC-43C5-AB09-715CCA83D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22916-48B6-456A-9DAA-B1F99B5278D4}" type="datetimeFigureOut">
              <a:rPr lang="hr-HR" smtClean="0"/>
              <a:t>26.11.2021.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B2BF2-4777-41A5-B266-8D2DAC657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0DEF7-59B5-4B4D-874F-E9CA1BA79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F2D0-A16B-47B8-A50A-D7715E2D17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28250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33266-D02A-4433-B66F-86D622A78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94729-9668-4CA8-90DE-8E4B09C32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04503D-FD95-4921-9892-2073ABD1B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DD40C-40C0-477D-BAC3-E2047A574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22916-48B6-456A-9DAA-B1F99B5278D4}" type="datetimeFigureOut">
              <a:rPr lang="hr-HR" smtClean="0"/>
              <a:t>26.11.2021.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3F434-0972-4D3C-9274-B8B10FE7B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DD9FBB-814E-4F51-9454-56D6339A1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F2D0-A16B-47B8-A50A-D7715E2D17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21696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1FF80-FCD6-4ACD-A805-775268AF3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93E5F0-4459-4B6A-BEBD-82FE97C7C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67300E-339C-4D2E-8D58-100854A6C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A8AC64-6899-4201-B242-B624C26B67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95439E-DAA6-4B5C-B07C-5A824D3D06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BBCD23-9699-4C6A-AA52-D2C4D2CD6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22916-48B6-456A-9DAA-B1F99B5278D4}" type="datetimeFigureOut">
              <a:rPr lang="hr-HR" smtClean="0"/>
              <a:t>26.11.2021.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43C445-F094-4191-BD15-8E8ACAADA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8E0FF6-1F8A-480C-A45A-90D0914F9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F2D0-A16B-47B8-A50A-D7715E2D17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47078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DA7B7-6BB8-41CD-A9CD-D47F32F3E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A6AC8A-6ECC-4DDC-A9E1-9A57DCBC4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22916-48B6-456A-9DAA-B1F99B5278D4}" type="datetimeFigureOut">
              <a:rPr lang="hr-HR" smtClean="0"/>
              <a:t>26.11.2021.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9F5990-C12C-4FCD-B49A-077928F5A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CEB0F0-4029-4856-A9CB-611FEDFF2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F2D0-A16B-47B8-A50A-D7715E2D17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16350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6B563B-CE5B-4E6C-A5AB-53A72AF91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22916-48B6-456A-9DAA-B1F99B5278D4}" type="datetimeFigureOut">
              <a:rPr lang="hr-HR" smtClean="0"/>
              <a:t>26.11.2021.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EBF760-623F-4169-910E-E42C6E2AA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8C22CA-E162-47F3-AFD5-5869B5BFF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F2D0-A16B-47B8-A50A-D7715E2D17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60788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88025-6384-44EB-907C-A79B8B114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D96CA-980F-49EF-8FD0-45FDED7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CB7C2D-8911-4ADC-8DA4-042C727118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764B16-EBE0-40D6-93D5-9E6C5EFC6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22916-48B6-456A-9DAA-B1F99B5278D4}" type="datetimeFigureOut">
              <a:rPr lang="hr-HR" smtClean="0"/>
              <a:t>26.11.2021.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C0941-CC1D-40FF-98B6-5AD7B5813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826BD6-15C1-4C41-BBFF-B68BD5772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F2D0-A16B-47B8-A50A-D7715E2D17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9077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9F94B-68DD-430F-B29D-1F8573868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B03EDA-810E-4AF7-B423-B9F3B547BE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1FAF8A-C6DD-4F40-8D30-E8DB282B14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57CAE2-FF05-4026-AFCE-2B965EA3A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22916-48B6-456A-9DAA-B1F99B5278D4}" type="datetimeFigureOut">
              <a:rPr lang="hr-HR" smtClean="0"/>
              <a:t>26.11.2021.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F1D06-5D56-4B11-8943-EA05AEBB3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F268F-4790-433D-97DF-6E8A3E64E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F2D0-A16B-47B8-A50A-D7715E2D17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1731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5FA0C2-5335-49F7-87E3-2C32122EA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21EFB-E55B-480D-A16F-46390E269B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522BE-8412-4F53-B0C5-2B27CAA7D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22916-48B6-456A-9DAA-B1F99B5278D4}" type="datetimeFigureOut">
              <a:rPr lang="hr-HR" smtClean="0"/>
              <a:t>26.11.2021.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3BCAE-9A76-46B5-968F-2E2DAAB8F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BD7C0-DF0D-46D9-B558-B79114313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EF2D0-A16B-47B8-A50A-D7715E2D17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4816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tmp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tm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m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hyperlink" Target="https://www.dalmacija.hr/" TargetMode="External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hyperlink" Target="http://www.hzz.hr/" TargetMode="External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hyperlink" Target="https://www.karlovac.hr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mp"/><Relationship Id="rId4" Type="http://schemas.openxmlformats.org/officeDocument/2006/relationships/image" Target="../media/image25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49D54-5104-4847-82CA-6FF961CB3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6157" y="2458936"/>
            <a:ext cx="9144000" cy="3355938"/>
          </a:xfrm>
        </p:spPr>
        <p:txBody>
          <a:bodyPr>
            <a:normAutofit fontScale="90000"/>
          </a:bodyPr>
          <a:lstStyle/>
          <a:p>
            <a:r>
              <a:rPr lang="hr-HR" dirty="0"/>
              <a:t>RAZVOJNI PROJEKTI</a:t>
            </a:r>
            <a:br>
              <a:rPr lang="hr-HR" dirty="0"/>
            </a:br>
            <a:r>
              <a:rPr lang="hr-HR" dirty="0"/>
              <a:t>GRADA KARLOVCA</a:t>
            </a:r>
            <a:br>
              <a:rPr lang="hr-HR" dirty="0"/>
            </a:br>
            <a:r>
              <a:rPr lang="hr-HR" dirty="0"/>
              <a:t>2017.-2021. FINANCIRANI IZ FONDOVA EU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0B5C45-3B2C-48A9-8D7F-3D560EE5D1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6157" y="4846536"/>
            <a:ext cx="9144000" cy="1655762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C2CC00-6113-4AD9-BD3C-DD19E1510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448" y="350774"/>
            <a:ext cx="1907624" cy="9228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9D451A-6332-421D-B83B-EBA99189F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1586" y="303507"/>
            <a:ext cx="1780208" cy="10257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8044E9-8A1E-40C0-B4E8-F12260915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999" y="303507"/>
            <a:ext cx="4840002" cy="128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66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D1FEE-B53A-4745-9878-004E12936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HR" sz="3600" dirty="0"/>
              <a:t>Zbrinjavanje otpada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5270ED0-E568-419B-8D57-0FF60C3B60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4975855"/>
              </p:ext>
            </p:extLst>
          </p:nvPr>
        </p:nvGraphicFramePr>
        <p:xfrm>
          <a:off x="523702" y="1738313"/>
          <a:ext cx="7705897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2605">
                  <a:extLst>
                    <a:ext uri="{9D8B030D-6E8A-4147-A177-3AD203B41FA5}">
                      <a16:colId xmlns:a16="http://schemas.microsoft.com/office/drawing/2014/main" val="2679499727"/>
                    </a:ext>
                  </a:extLst>
                </a:gridCol>
                <a:gridCol w="2893292">
                  <a:extLst>
                    <a:ext uri="{9D8B030D-6E8A-4147-A177-3AD203B41FA5}">
                      <a16:colId xmlns:a16="http://schemas.microsoft.com/office/drawing/2014/main" val="346828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Naziv projekta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Iznos (HRK)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748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Pametno odloži Bolji Karlovac složi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1.193.352,50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8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Gradnja i opremanje </a:t>
                      </a:r>
                      <a:r>
                        <a:rPr lang="hr-HR" dirty="0" err="1"/>
                        <a:t>reciklažnog</a:t>
                      </a:r>
                      <a:r>
                        <a:rPr lang="hr-HR" dirty="0"/>
                        <a:t> dvorišta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1.579.700,00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281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/>
                        <a:t>UKUPNO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b="1" dirty="0"/>
                        <a:t>2.773.052,50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923651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BF6C583-4A48-4490-843D-B4BBAC6C0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0166" y="47625"/>
            <a:ext cx="4264197" cy="1690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FF8967-1895-4696-AA2A-DB56C7EBE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741" y="1890713"/>
            <a:ext cx="3858259" cy="2411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B3A432-D486-4F5B-BBC4-6492D33AF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317" y="3548063"/>
            <a:ext cx="3945467" cy="2959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00E970-C0E9-476A-A7E7-7B795E1D53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0232" y="3533775"/>
            <a:ext cx="3945467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58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BC754-2D94-4ECF-B1F7-999ED26B5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77825"/>
            <a:ext cx="10515600" cy="1325563"/>
          </a:xfrm>
        </p:spPr>
        <p:txBody>
          <a:bodyPr>
            <a:normAutofit/>
          </a:bodyPr>
          <a:lstStyle/>
          <a:p>
            <a:r>
              <a:rPr lang="hr-HR" sz="3600" dirty="0"/>
              <a:t>Jačanje participacije mladih u društvu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BD7B145-3C9E-4C68-A55E-F4BC27A2AC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3148943"/>
              </p:ext>
            </p:extLst>
          </p:nvPr>
        </p:nvGraphicFramePr>
        <p:xfrm>
          <a:off x="533400" y="2081213"/>
          <a:ext cx="6045200" cy="415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7497">
                  <a:extLst>
                    <a:ext uri="{9D8B030D-6E8A-4147-A177-3AD203B41FA5}">
                      <a16:colId xmlns:a16="http://schemas.microsoft.com/office/drawing/2014/main" val="2043917860"/>
                    </a:ext>
                  </a:extLst>
                </a:gridCol>
                <a:gridCol w="2367703">
                  <a:extLst>
                    <a:ext uri="{9D8B030D-6E8A-4147-A177-3AD203B41FA5}">
                      <a16:colId xmlns:a16="http://schemas.microsoft.com/office/drawing/2014/main" val="39109043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Naziv projekta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Iznos (HRK)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47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 err="1"/>
                        <a:t>Impact</a:t>
                      </a:r>
                      <a:r>
                        <a:rPr lang="hr-HR" dirty="0"/>
                        <a:t> </a:t>
                      </a:r>
                      <a:r>
                        <a:rPr lang="hr-HR" dirty="0" err="1"/>
                        <a:t>Academy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75.000,00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5364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Lokalni info centri za mlade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120.000,00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7539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Zajedno za bolju zajednicu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189.000,00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667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Mladi za mlade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54.700,00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7202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Game </a:t>
                      </a:r>
                      <a:r>
                        <a:rPr lang="hr-HR" dirty="0" err="1"/>
                        <a:t>over</a:t>
                      </a:r>
                      <a:r>
                        <a:rPr lang="hr-HR" dirty="0"/>
                        <a:t> 2019.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150.000,00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824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Autumn of life, Spring of opportunities. Integration between generations</a:t>
                      </a:r>
                      <a:endParaRPr lang="hr-H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68.487,89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3532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Ofarbaj Karlovac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92.175,00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548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/>
                        <a:t>UKUPNO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b="1" dirty="0"/>
                        <a:t>749.362,89</a:t>
                      </a:r>
                    </a:p>
                    <a:p>
                      <a:pPr algn="r"/>
                      <a:endParaRPr lang="hr-H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177489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CA5F400-51A4-4FBF-80CB-3E0B17FBA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227" y="495376"/>
            <a:ext cx="2692560" cy="10904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ADC73B-6F44-430C-80C8-7210E35E6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2287" y="0"/>
            <a:ext cx="2054938" cy="22917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F2A0F5-CB44-4F49-8C7A-BEBE3B595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9148" y="4009294"/>
            <a:ext cx="3620374" cy="235333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BD3C350A-0F6A-4863-9218-E17044AF88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148" y="2053590"/>
            <a:ext cx="344302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49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FF260-D6D5-4D25-8386-E944B0EDA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06" y="54189"/>
            <a:ext cx="8191500" cy="1325563"/>
          </a:xfrm>
        </p:spPr>
        <p:txBody>
          <a:bodyPr>
            <a:normAutofit/>
          </a:bodyPr>
          <a:lstStyle/>
          <a:p>
            <a:r>
              <a:rPr lang="hr-HR" sz="3600" dirty="0"/>
              <a:t>Projekti Grada Karlovca ITU mehanizma 2021.- 2023.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B39A060-F780-4282-BFDC-61BBA319D9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05578"/>
              </p:ext>
            </p:extLst>
          </p:nvPr>
        </p:nvGraphicFramePr>
        <p:xfrm>
          <a:off x="403169" y="1253557"/>
          <a:ext cx="9871130" cy="26257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49407">
                  <a:extLst>
                    <a:ext uri="{9D8B030D-6E8A-4147-A177-3AD203B41FA5}">
                      <a16:colId xmlns:a16="http://schemas.microsoft.com/office/drawing/2014/main" val="882839586"/>
                    </a:ext>
                  </a:extLst>
                </a:gridCol>
                <a:gridCol w="2521723">
                  <a:extLst>
                    <a:ext uri="{9D8B030D-6E8A-4147-A177-3AD203B41FA5}">
                      <a16:colId xmlns:a16="http://schemas.microsoft.com/office/drawing/2014/main" val="1522083658"/>
                    </a:ext>
                  </a:extLst>
                </a:gridCol>
              </a:tblGrid>
              <a:tr h="326461">
                <a:tc>
                  <a:txBody>
                    <a:bodyPr/>
                    <a:lstStyle/>
                    <a:p>
                      <a:r>
                        <a:rPr lang="hr-HR" dirty="0"/>
                        <a:t>Naziv projekta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Iznos (HRK)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505988"/>
                  </a:ext>
                </a:extLst>
              </a:tr>
              <a:tr h="339791">
                <a:tc>
                  <a:txBody>
                    <a:bodyPr/>
                    <a:lstStyle/>
                    <a:p>
                      <a:r>
                        <a:rPr lang="hr-HR" sz="1600" dirty="0"/>
                        <a:t>Nikola Tesla poduzetnički centar (27,3 </a:t>
                      </a:r>
                      <a:r>
                        <a:rPr lang="hr-HR" sz="1600" dirty="0" err="1"/>
                        <a:t>mil</a:t>
                      </a:r>
                      <a:r>
                        <a:rPr lang="hr-HR" sz="1600" dirty="0"/>
                        <a:t> kn: KŽ)– Pametno parkiralište (3,9 </a:t>
                      </a:r>
                      <a:r>
                        <a:rPr lang="hr-HR" sz="1600" dirty="0" err="1"/>
                        <a:t>mil</a:t>
                      </a:r>
                      <a:r>
                        <a:rPr lang="hr-HR" sz="1600" dirty="0"/>
                        <a:t> kn: GK)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600" dirty="0"/>
                        <a:t>3.881.150,00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6698892"/>
                  </a:ext>
                </a:extLst>
              </a:tr>
              <a:tr h="299256">
                <a:tc>
                  <a:txBody>
                    <a:bodyPr/>
                    <a:lstStyle/>
                    <a:p>
                      <a:r>
                        <a:rPr lang="hr-HR" sz="1600" dirty="0"/>
                        <a:t>Obnova </a:t>
                      </a:r>
                      <a:r>
                        <a:rPr lang="hr-HR" sz="1600" dirty="0" err="1"/>
                        <a:t>brownfield</a:t>
                      </a:r>
                      <a:r>
                        <a:rPr lang="hr-HR" sz="1600" dirty="0"/>
                        <a:t> lokacije nekadašnjeg kina Edison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600" dirty="0"/>
                        <a:t>25.823.352,76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654903"/>
                  </a:ext>
                </a:extLst>
              </a:tr>
              <a:tr h="516897">
                <a:tc>
                  <a:txBody>
                    <a:bodyPr/>
                    <a:lstStyle/>
                    <a:p>
                      <a:r>
                        <a:rPr lang="hr-HR" sz="1600" dirty="0"/>
                        <a:t>Revitalizacija nekadašnjeg kina Edison u funkciji pokretanja integriranih turističkih programa u gradu Karlovcu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600" dirty="0"/>
                        <a:t>7.785.901,25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76692"/>
                  </a:ext>
                </a:extLst>
              </a:tr>
              <a:tr h="299256">
                <a:tc>
                  <a:txBody>
                    <a:bodyPr/>
                    <a:lstStyle/>
                    <a:p>
                      <a:r>
                        <a:rPr lang="hr-HR" sz="1600" dirty="0"/>
                        <a:t>Revitalizacija dijela </a:t>
                      </a:r>
                      <a:r>
                        <a:rPr lang="hr-HR" sz="1600" dirty="0" err="1"/>
                        <a:t>vrelovoda</a:t>
                      </a:r>
                      <a:r>
                        <a:rPr lang="hr-HR" sz="1600" dirty="0"/>
                        <a:t> centralnog toplinskog sustava u Karlovcu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600" dirty="0"/>
                        <a:t>133.872.862,00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1028174"/>
                  </a:ext>
                </a:extLst>
              </a:tr>
              <a:tr h="299256">
                <a:tc>
                  <a:txBody>
                    <a:bodyPr/>
                    <a:lstStyle/>
                    <a:p>
                      <a:r>
                        <a:rPr lang="hr-HR" sz="1600" dirty="0"/>
                        <a:t>Tehnička pomoć za Grad Karlovac – ITU posredničko tijelo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600" dirty="0"/>
                        <a:t>4.117.150,00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3568925"/>
                  </a:ext>
                </a:extLst>
              </a:tr>
              <a:tr h="299256">
                <a:tc>
                  <a:txBody>
                    <a:bodyPr/>
                    <a:lstStyle/>
                    <a:p>
                      <a:r>
                        <a:rPr lang="hr-HR" sz="1600" b="1" dirty="0"/>
                        <a:t>UKUPNO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600" b="1" dirty="0"/>
                        <a:t>175.480.416,01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26912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5750AD1-8B64-4D94-8C7E-9765A8F2D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091" y="364410"/>
            <a:ext cx="4325909" cy="7288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BDBEFC-64FD-43A5-A645-5492401CD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0" y="3976558"/>
            <a:ext cx="4370004" cy="2687553"/>
          </a:xfrm>
          <a:prstGeom prst="rect">
            <a:avLst/>
          </a:prstGeom>
        </p:spPr>
      </p:pic>
      <p:pic>
        <p:nvPicPr>
          <p:cNvPr id="10" name="Picture 9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58C6CE6C-FF1C-4606-ACFA-E652EF01C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610" y="3949809"/>
            <a:ext cx="3857689" cy="274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38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1F31E-2729-41D5-B365-56D2B3B66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314325"/>
            <a:ext cx="8407400" cy="1325563"/>
          </a:xfrm>
        </p:spPr>
        <p:txBody>
          <a:bodyPr>
            <a:normAutofit/>
          </a:bodyPr>
          <a:lstStyle/>
          <a:p>
            <a:r>
              <a:rPr lang="pl-PL" sz="3600" dirty="0"/>
              <a:t>EU projekti na razini RH u kojima sudjeluje Grad Karlovac</a:t>
            </a:r>
            <a:endParaRPr lang="hr-HR" sz="36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7DA6E58-903F-47B3-B18D-27E3748F84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7694651"/>
              </p:ext>
            </p:extLst>
          </p:nvPr>
        </p:nvGraphicFramePr>
        <p:xfrm>
          <a:off x="254000" y="2397125"/>
          <a:ext cx="10410456" cy="357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440948949"/>
                    </a:ext>
                  </a:extLst>
                </a:gridCol>
                <a:gridCol w="5152656">
                  <a:extLst>
                    <a:ext uri="{9D8B030D-6E8A-4147-A177-3AD203B41FA5}">
                      <a16:colId xmlns:a16="http://schemas.microsoft.com/office/drawing/2014/main" val="21544922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Naziv projekta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Iznos (HRK)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5716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Poboljšanje vodno komunalne infrastrukture aglomeracije Karlovac- Duga Resa („Karlovac II“)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413.433.725,00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6786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Sustav zaštite od poplava karlovačko – sisačkog područja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1.683.372.750,00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423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Rekonstrukcija postojećeg i izgradnja drugog kolosijeka na dionici Hrvatski Leskovac – Karlovac na željezničkoj pruzi M202 Zagreb GK </a:t>
                      </a:r>
                      <a:r>
                        <a:rPr lang="hr-HR"/>
                        <a:t>– Rijeka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3.454.512.263,16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06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Prilagodba infrastrukture na relaciji Zagreb-Karlovac („3. traka“)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848.800.000,00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1083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/>
                        <a:t>UKUPNO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b="1" dirty="0"/>
                        <a:t>6.400.118.738,16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60992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C96725E-948D-4C8F-83DE-DC390B53F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431" y="0"/>
            <a:ext cx="3598869" cy="1431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9422D2-A624-490C-AC00-19ADE878E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765" y="1444137"/>
            <a:ext cx="4328535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06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6B9BF-B555-41BE-B4BC-C5299702D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Zaključno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3D470-50AE-4239-87BB-CDF02523F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328" y="2288988"/>
            <a:ext cx="9189152" cy="2492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dirty="0"/>
              <a:t>Ukupno 60 EU projekata provedenih i u provedbi u razdoblju 2017.-2021. ukupne vrijednosti 410.690.552,60 HRK</a:t>
            </a:r>
          </a:p>
          <a:p>
            <a:pPr marL="0" indent="0" algn="ctr">
              <a:buNone/>
            </a:pPr>
            <a:r>
              <a:rPr lang="pl-PL" sz="3200" dirty="0">
                <a:highlight>
                  <a:srgbClr val="FFFF00"/>
                </a:highlight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endParaRPr lang="hr-HR" dirty="0"/>
          </a:p>
          <a:p>
            <a:endParaRPr lang="hr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0404EB-7C96-4683-983D-99C58087E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3614" y="415925"/>
            <a:ext cx="1780186" cy="10242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441EB2-248E-4662-A79F-6EE33DBFD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1350" y="5379664"/>
            <a:ext cx="4840644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19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C9249-9B4A-4038-8413-6A7AEBE4F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-249239"/>
            <a:ext cx="10515600" cy="1325563"/>
          </a:xfrm>
        </p:spPr>
        <p:txBody>
          <a:bodyPr>
            <a:normAutofit/>
          </a:bodyPr>
          <a:lstStyle/>
          <a:p>
            <a:r>
              <a:rPr lang="hr-HR" sz="2400" dirty="0"/>
              <a:t>Energetika i zaštita okoliša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9556DAE-6B59-48AD-BB23-EC2978A766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4449609"/>
              </p:ext>
            </p:extLst>
          </p:nvPr>
        </p:nvGraphicFramePr>
        <p:xfrm>
          <a:off x="524339" y="723462"/>
          <a:ext cx="7905599" cy="6043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3424">
                  <a:extLst>
                    <a:ext uri="{9D8B030D-6E8A-4147-A177-3AD203B41FA5}">
                      <a16:colId xmlns:a16="http://schemas.microsoft.com/office/drawing/2014/main" val="2417379462"/>
                    </a:ext>
                  </a:extLst>
                </a:gridCol>
                <a:gridCol w="2042175">
                  <a:extLst>
                    <a:ext uri="{9D8B030D-6E8A-4147-A177-3AD203B41FA5}">
                      <a16:colId xmlns:a16="http://schemas.microsoft.com/office/drawing/2014/main" val="750057624"/>
                    </a:ext>
                  </a:extLst>
                </a:gridCol>
              </a:tblGrid>
              <a:tr h="370709">
                <a:tc>
                  <a:txBody>
                    <a:bodyPr/>
                    <a:lstStyle/>
                    <a:p>
                      <a:pPr algn="l"/>
                      <a:r>
                        <a:rPr lang="hr-HR" dirty="0"/>
                        <a:t>Naziv projekta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dirty="0"/>
                        <a:t>Iznos (HRK)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665273"/>
                  </a:ext>
                </a:extLst>
              </a:tr>
              <a:tr h="318275">
                <a:tc>
                  <a:txBody>
                    <a:bodyPr/>
                    <a:lstStyle/>
                    <a:p>
                      <a:pPr algn="l"/>
                      <a:r>
                        <a:rPr lang="hr-HR" sz="1200" dirty="0"/>
                        <a:t>Energy@school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200" dirty="0"/>
                        <a:t>19.360.348,13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182779"/>
                  </a:ext>
                </a:extLst>
              </a:tr>
              <a:tr h="318275">
                <a:tc>
                  <a:txBody>
                    <a:bodyPr/>
                    <a:lstStyle/>
                    <a:p>
                      <a:pPr algn="l"/>
                      <a:r>
                        <a:rPr lang="hr-HR" sz="1200" dirty="0"/>
                        <a:t>Energetska obnova zgrade Osnovne škole Skakavac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200" dirty="0"/>
                        <a:t>1.468.063,25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928455"/>
                  </a:ext>
                </a:extLst>
              </a:tr>
              <a:tr h="318275">
                <a:tc>
                  <a:txBody>
                    <a:bodyPr/>
                    <a:lstStyle/>
                    <a:p>
                      <a:pPr algn="l"/>
                      <a:r>
                        <a:rPr lang="hr-HR" sz="1200" dirty="0"/>
                        <a:t>Energetska obnova zgrade Osnovne škole </a:t>
                      </a:r>
                      <a:r>
                        <a:rPr lang="hr-HR" sz="1200" dirty="0" err="1"/>
                        <a:t>Švarča</a:t>
                      </a:r>
                      <a:endParaRPr lang="hr-H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200" dirty="0"/>
                        <a:t>2.458.947,87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5597913"/>
                  </a:ext>
                </a:extLst>
              </a:tr>
              <a:tr h="318275">
                <a:tc>
                  <a:txBody>
                    <a:bodyPr/>
                    <a:lstStyle/>
                    <a:p>
                      <a:pPr algn="l"/>
                      <a:r>
                        <a:rPr lang="hr-HR" sz="1200" dirty="0"/>
                        <a:t>Energetska obnova zgrade Osnovne škole Dubovac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200" dirty="0"/>
                        <a:t>627.711,58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5625913"/>
                  </a:ext>
                </a:extLst>
              </a:tr>
              <a:tr h="142258">
                <a:tc>
                  <a:txBody>
                    <a:bodyPr/>
                    <a:lstStyle/>
                    <a:p>
                      <a:pPr algn="l"/>
                      <a:r>
                        <a:rPr lang="hr-HR" sz="1200" dirty="0"/>
                        <a:t>Energetska obnova OŠ Braća Seljan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200" dirty="0"/>
                        <a:t>2.740.733,35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5402949"/>
                  </a:ext>
                </a:extLst>
              </a:tr>
              <a:tr h="306243">
                <a:tc>
                  <a:txBody>
                    <a:bodyPr/>
                    <a:lstStyle/>
                    <a:p>
                      <a:pPr algn="l"/>
                      <a:r>
                        <a:rPr lang="hr-HR" sz="1200" dirty="0"/>
                        <a:t>Energetska obnova PŠ </a:t>
                      </a:r>
                      <a:r>
                        <a:rPr lang="hr-HR" sz="1200" dirty="0" err="1"/>
                        <a:t>Tušilović</a:t>
                      </a:r>
                      <a:endParaRPr lang="hr-H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200" dirty="0"/>
                        <a:t>716.059,77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911949"/>
                  </a:ext>
                </a:extLst>
              </a:tr>
              <a:tr h="318275">
                <a:tc>
                  <a:txBody>
                    <a:bodyPr/>
                    <a:lstStyle/>
                    <a:p>
                      <a:pPr algn="l"/>
                      <a:r>
                        <a:rPr lang="hr-HR" sz="1200" dirty="0"/>
                        <a:t>Energetska obnova OŠ </a:t>
                      </a:r>
                      <a:r>
                        <a:rPr lang="hr-HR" sz="1200" dirty="0" err="1"/>
                        <a:t>Turanj</a:t>
                      </a:r>
                      <a:endParaRPr lang="hr-H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200" dirty="0"/>
                        <a:t>2.247.764,91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87142"/>
                  </a:ext>
                </a:extLst>
              </a:tr>
              <a:tr h="318275">
                <a:tc>
                  <a:txBody>
                    <a:bodyPr/>
                    <a:lstStyle/>
                    <a:p>
                      <a:pPr algn="l"/>
                      <a:r>
                        <a:rPr lang="hr-HR" sz="1200" dirty="0"/>
                        <a:t>Energetska obnova DV Dubovac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200" dirty="0"/>
                        <a:t>7.474.781,63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433419"/>
                  </a:ext>
                </a:extLst>
              </a:tr>
              <a:tr h="318275">
                <a:tc>
                  <a:txBody>
                    <a:bodyPr/>
                    <a:lstStyle/>
                    <a:p>
                      <a:pPr algn="l"/>
                      <a:r>
                        <a:rPr lang="hr-HR" sz="1200" dirty="0"/>
                        <a:t>Energetska obnova zgrade Veleučilišta, Ivana Meštrovića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200" dirty="0"/>
                        <a:t>6.570.759,14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169610"/>
                  </a:ext>
                </a:extLst>
              </a:tr>
              <a:tr h="318275">
                <a:tc>
                  <a:txBody>
                    <a:bodyPr/>
                    <a:lstStyle/>
                    <a:p>
                      <a:pPr algn="l"/>
                      <a:r>
                        <a:rPr lang="hr-HR" sz="1200" dirty="0"/>
                        <a:t>Energetska obnova zgrade Gradske uprave, Ivana </a:t>
                      </a:r>
                      <a:r>
                        <a:rPr lang="hr-HR" sz="1200" dirty="0" err="1"/>
                        <a:t>Banjavčića</a:t>
                      </a:r>
                      <a:r>
                        <a:rPr lang="hr-HR" sz="1200" dirty="0"/>
                        <a:t> 9 u Karlovcu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200" dirty="0"/>
                        <a:t>5.673.363,42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366760"/>
                  </a:ext>
                </a:extLst>
              </a:tr>
              <a:tr h="318275">
                <a:tc>
                  <a:txBody>
                    <a:bodyPr/>
                    <a:lstStyle/>
                    <a:p>
                      <a:pPr algn="l"/>
                      <a:r>
                        <a:rPr lang="hr-HR" sz="1200" dirty="0"/>
                        <a:t>Energetska obnova Gradske knjižnice I.G.K.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200" dirty="0"/>
                        <a:t>6.786.692,25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5390419"/>
                  </a:ext>
                </a:extLst>
              </a:tr>
              <a:tr h="318275">
                <a:tc>
                  <a:txBody>
                    <a:bodyPr/>
                    <a:lstStyle/>
                    <a:p>
                      <a:pPr algn="l"/>
                      <a:r>
                        <a:rPr lang="hr-HR" sz="1200" dirty="0" err="1"/>
                        <a:t>PrioritEE</a:t>
                      </a:r>
                      <a:endParaRPr lang="hr-H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200" dirty="0"/>
                        <a:t>16.757.218,88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59009"/>
                  </a:ext>
                </a:extLst>
              </a:tr>
              <a:tr h="318275">
                <a:tc>
                  <a:txBody>
                    <a:bodyPr/>
                    <a:lstStyle/>
                    <a:p>
                      <a:pPr algn="l"/>
                      <a:r>
                        <a:rPr lang="hr-HR" sz="1200" dirty="0" err="1"/>
                        <a:t>PentaHelix</a:t>
                      </a:r>
                      <a:endParaRPr lang="hr-H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200" dirty="0"/>
                        <a:t>13.562.578,13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243758"/>
                  </a:ext>
                </a:extLst>
              </a:tr>
              <a:tr h="318275">
                <a:tc>
                  <a:txBody>
                    <a:bodyPr/>
                    <a:lstStyle/>
                    <a:p>
                      <a:pPr algn="l"/>
                      <a:r>
                        <a:rPr lang="hr-HR" sz="1200" dirty="0" err="1"/>
                        <a:t>Implement</a:t>
                      </a:r>
                      <a:endParaRPr lang="hr-H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200" dirty="0"/>
                        <a:t>10.422.112,50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483726"/>
                  </a:ext>
                </a:extLst>
              </a:tr>
              <a:tr h="318275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Geothermal Energy Utilization in Karlovac - GEO4K</a:t>
                      </a:r>
                      <a:r>
                        <a:rPr lang="hr-HR" sz="12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200" dirty="0"/>
                        <a:t>450.000,00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081616"/>
                  </a:ext>
                </a:extLst>
              </a:tr>
              <a:tr h="318275">
                <a:tc>
                  <a:txBody>
                    <a:bodyPr/>
                    <a:lstStyle/>
                    <a:p>
                      <a:pPr algn="l"/>
                      <a:r>
                        <a:rPr lang="hr-HR" sz="1200" dirty="0"/>
                        <a:t>Zaštita i promocija kestena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200" dirty="0"/>
                        <a:t>4.461.525,45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2472633"/>
                  </a:ext>
                </a:extLst>
              </a:tr>
              <a:tr h="318275">
                <a:tc>
                  <a:txBody>
                    <a:bodyPr/>
                    <a:lstStyle/>
                    <a:p>
                      <a:pPr algn="l"/>
                      <a:r>
                        <a:rPr lang="hr-HR" sz="1200" dirty="0" err="1"/>
                        <a:t>PrioritEE</a:t>
                      </a:r>
                      <a:r>
                        <a:rPr lang="hr-HR" sz="1200" dirty="0"/>
                        <a:t> PLUS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200" dirty="0"/>
                        <a:t>3.706.912,50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857415"/>
                  </a:ext>
                </a:extLst>
              </a:tr>
              <a:tr h="318275">
                <a:tc>
                  <a:txBody>
                    <a:bodyPr/>
                    <a:lstStyle/>
                    <a:p>
                      <a:pPr algn="l"/>
                      <a:r>
                        <a:rPr lang="hr-HR" sz="1200" b="1" dirty="0"/>
                        <a:t>UKUPNO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200" b="1" dirty="0"/>
                        <a:t>105.485.572,76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70244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A4560FE-F426-445C-A0FE-5B8056110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672" y="62927"/>
            <a:ext cx="3556000" cy="5964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95F2A4-5AF0-41CD-86E9-AE78C7266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5112" y="92648"/>
            <a:ext cx="1828800" cy="771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CD334D-6B34-410F-9B0E-C4F950FA7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2100" y="711773"/>
            <a:ext cx="2249529" cy="1325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207B77-64B9-4E80-B612-CCF50C050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8815" y="0"/>
            <a:ext cx="2564732" cy="728384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7A89AA6-A126-4973-8096-3F1C0C99C9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691" y="4593648"/>
            <a:ext cx="2768969" cy="2086552"/>
          </a:xfrm>
          <a:prstGeom prst="rect">
            <a:avLst/>
          </a:prstGeom>
        </p:spPr>
      </p:pic>
      <p:pic>
        <p:nvPicPr>
          <p:cNvPr id="13" name="Picture 12" descr="A picture containing sky, outdoor, building, government building&#10;&#10;Description automatically generated">
            <a:extLst>
              <a:ext uri="{FF2B5EF4-FFF2-40B4-BE49-F238E27FC236}">
                <a16:creationId xmlns:a16="http://schemas.microsoft.com/office/drawing/2014/main" id="{B1F73EEE-CD5D-40D7-9A0A-0EFA736D85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299" y="1788097"/>
            <a:ext cx="3577754" cy="271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5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8C17E-C2A3-4274-8AC2-CF632CB65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0"/>
            <a:ext cx="10515600" cy="1325563"/>
          </a:xfrm>
        </p:spPr>
        <p:txBody>
          <a:bodyPr>
            <a:normAutofit/>
          </a:bodyPr>
          <a:lstStyle/>
          <a:p>
            <a:r>
              <a:rPr lang="hr-HR" sz="3600" dirty="0"/>
              <a:t>Odgoj i obrazovanje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912472D-8306-49E2-A0D6-FA1D3B1D01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1683055"/>
              </p:ext>
            </p:extLst>
          </p:nvPr>
        </p:nvGraphicFramePr>
        <p:xfrm>
          <a:off x="231374" y="1074517"/>
          <a:ext cx="6692900" cy="5633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7100">
                  <a:extLst>
                    <a:ext uri="{9D8B030D-6E8A-4147-A177-3AD203B41FA5}">
                      <a16:colId xmlns:a16="http://schemas.microsoft.com/office/drawing/2014/main" val="2772997307"/>
                    </a:ext>
                  </a:extLst>
                </a:gridCol>
                <a:gridCol w="1955800">
                  <a:extLst>
                    <a:ext uri="{9D8B030D-6E8A-4147-A177-3AD203B41FA5}">
                      <a16:colId xmlns:a16="http://schemas.microsoft.com/office/drawing/2014/main" val="21123807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Naziv projekta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Iznos (HRK)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082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400" dirty="0"/>
                        <a:t>Osiguravanje školske prehrane za djecu u riziku od siromaštva grada Karlovca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400" dirty="0"/>
                        <a:t>241.973,74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3723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dirty="0"/>
                        <a:t>Školski obrok za svako dijete (šk.god. 2017.-2018.)</a:t>
                      </a:r>
                      <a:endParaRPr lang="hr-H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400" dirty="0"/>
                        <a:t>727.959,34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9969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dirty="0"/>
                        <a:t>Škola za sve uz pomoćnike u nastavi II</a:t>
                      </a:r>
                      <a:endParaRPr lang="hr-H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400" dirty="0"/>
                        <a:t>1.349.057,00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623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dirty="0"/>
                        <a:t>Škola za sve uz pomoćnike u nastavi III</a:t>
                      </a:r>
                      <a:endParaRPr lang="hr-H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400" dirty="0"/>
                        <a:t>8.154.324,00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849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dirty="0"/>
                        <a:t>ŠKOLA ZA SVE uz pomoćnike u nastavi IV</a:t>
                      </a:r>
                      <a:endParaRPr lang="hr-H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400" dirty="0"/>
                        <a:t>2.129.184,6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2455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dirty="0"/>
                        <a:t>Školski obrok za svako dijete (šk.god. 2018.-2019.)</a:t>
                      </a:r>
                      <a:endParaRPr lang="hr-H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400" dirty="0"/>
                        <a:t>848.171,36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221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dirty="0"/>
                        <a:t>Školski obrok za svako dijete (šk.god.2020.-2021.) </a:t>
                      </a:r>
                      <a:endParaRPr lang="hr-H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400" dirty="0"/>
                        <a:t>981.449,28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541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400" dirty="0"/>
                        <a:t>Dječji vrtić i jaslice </a:t>
                      </a:r>
                      <a:r>
                        <a:rPr lang="hr-HR" sz="1400" dirty="0" err="1"/>
                        <a:t>Mahično</a:t>
                      </a:r>
                      <a:r>
                        <a:rPr lang="hr-HR" sz="1400" dirty="0"/>
                        <a:t>  za dječji osmjeh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400" dirty="0"/>
                        <a:t>5.672.292,67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710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400" dirty="0" err="1"/>
                        <a:t>Unapjeđenje</a:t>
                      </a:r>
                      <a:r>
                        <a:rPr lang="hr-HR" sz="1400" dirty="0"/>
                        <a:t> kvalitete predškolskog odgoja i obrazovanja u Karlovcu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400" dirty="0"/>
                        <a:t>8.914.270,36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229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dirty="0"/>
                        <a:t>Školski obrok za svako dijete 2021../2022.</a:t>
                      </a:r>
                      <a:endParaRPr lang="hr-H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400" dirty="0"/>
                        <a:t>962.897,78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924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dirty="0"/>
                        <a:t>Školski obrok za svako dijete (šk.god. 2019.-2020.)</a:t>
                      </a:r>
                      <a:endParaRPr lang="hr-H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400" dirty="0"/>
                        <a:t>971.225,85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21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400" dirty="0"/>
                        <a:t>Čitanje je važno, uključuje nas snažno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400" dirty="0"/>
                        <a:t>3.528.118,32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2271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400" b="1" dirty="0"/>
                        <a:t>UKUPNO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400" b="1" dirty="0"/>
                        <a:t>34.480.924,30</a:t>
                      </a:r>
                    </a:p>
                    <a:p>
                      <a:pPr algn="r"/>
                      <a:endParaRPr lang="hr-HR" sz="14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784977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FBECC80-15BB-4DFD-ADB8-9B73B6E3E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300" y="361059"/>
            <a:ext cx="2327669" cy="25862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ACE6DA-A76E-4123-BBA5-48FC2FAAA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6682" y="2594549"/>
            <a:ext cx="1919287" cy="1351409"/>
          </a:xfrm>
          <a:prstGeom prst="rect">
            <a:avLst/>
          </a:prstGeom>
        </p:spPr>
      </p:pic>
      <p:pic>
        <p:nvPicPr>
          <p:cNvPr id="8" name="Picture 7" descr="A picture containing grass, sky, outdoor, tree&#10;&#10;Description automatically generated">
            <a:extLst>
              <a:ext uri="{FF2B5EF4-FFF2-40B4-BE49-F238E27FC236}">
                <a16:creationId xmlns:a16="http://schemas.microsoft.com/office/drawing/2014/main" id="{79FDD1E3-1441-4943-80AD-B893868D1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774" y="4681334"/>
            <a:ext cx="4823226" cy="202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1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BB7BB-F8B7-4F9D-A4A4-677B7374B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169" y="197058"/>
            <a:ext cx="10515600" cy="1325563"/>
          </a:xfrm>
        </p:spPr>
        <p:txBody>
          <a:bodyPr>
            <a:normAutofit/>
          </a:bodyPr>
          <a:lstStyle/>
          <a:p>
            <a:r>
              <a:rPr lang="hr-HR" sz="3600" dirty="0"/>
              <a:t>Gospodarstvo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5FA0461-07E7-4B0A-925F-268F0F86D1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6492089"/>
              </p:ext>
            </p:extLst>
          </p:nvPr>
        </p:nvGraphicFramePr>
        <p:xfrm>
          <a:off x="471167" y="1115427"/>
          <a:ext cx="9359901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77077">
                  <a:extLst>
                    <a:ext uri="{9D8B030D-6E8A-4147-A177-3AD203B41FA5}">
                      <a16:colId xmlns:a16="http://schemas.microsoft.com/office/drawing/2014/main" val="580348411"/>
                    </a:ext>
                  </a:extLst>
                </a:gridCol>
                <a:gridCol w="2482824">
                  <a:extLst>
                    <a:ext uri="{9D8B030D-6E8A-4147-A177-3AD203B41FA5}">
                      <a16:colId xmlns:a16="http://schemas.microsoft.com/office/drawing/2014/main" val="39400927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Naziv projekta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Iznos (HRK)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2475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Klub za zapošljavanje mladih Karlovačke županije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1.000.000,00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947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Zapošljavanje kroz suvremeni pristup ponudi poljoprivrednih proizvoda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999.512,66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398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Razvoj Poduzetničke zone Gornje </a:t>
                      </a:r>
                      <a:r>
                        <a:rPr lang="hr-HR" dirty="0" err="1"/>
                        <a:t>Mekušje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10.213.750,00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449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P.s.-pokreni 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1.732.604,28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2791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/>
                        <a:t>UKUPNO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b="1" dirty="0"/>
                        <a:t>13.945.866,94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684759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D8F3766-29E6-42CB-89C5-CC8CD77B3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9539" y="0"/>
            <a:ext cx="1681294" cy="1875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D8BCDF-87AC-4307-90F8-8A9C7E352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607" y="463379"/>
            <a:ext cx="3509463" cy="5899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ECD367-CE54-4F77-A01E-CBC73574C0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46" t="33434" r="-653" b="1255"/>
          <a:stretch/>
        </p:blipFill>
        <p:spPr>
          <a:xfrm>
            <a:off x="2095500" y="4029887"/>
            <a:ext cx="7000968" cy="262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28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25D65-6B3E-47C0-9526-FEC3F1F1D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84" y="47421"/>
            <a:ext cx="10515600" cy="1325563"/>
          </a:xfrm>
        </p:spPr>
        <p:txBody>
          <a:bodyPr>
            <a:normAutofit/>
          </a:bodyPr>
          <a:lstStyle/>
          <a:p>
            <a:r>
              <a:rPr lang="hr-HR" sz="3600" dirty="0"/>
              <a:t>Socijalna skrb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1548C1D-D246-46CB-8C25-73C13686C6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0716546"/>
              </p:ext>
            </p:extLst>
          </p:nvPr>
        </p:nvGraphicFramePr>
        <p:xfrm>
          <a:off x="413467" y="968954"/>
          <a:ext cx="6948317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6141">
                  <a:extLst>
                    <a:ext uri="{9D8B030D-6E8A-4147-A177-3AD203B41FA5}">
                      <a16:colId xmlns:a16="http://schemas.microsoft.com/office/drawing/2014/main" val="182375623"/>
                    </a:ext>
                  </a:extLst>
                </a:gridCol>
                <a:gridCol w="2052176">
                  <a:extLst>
                    <a:ext uri="{9D8B030D-6E8A-4147-A177-3AD203B41FA5}">
                      <a16:colId xmlns:a16="http://schemas.microsoft.com/office/drawing/2014/main" val="26432091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sz="1800" dirty="0"/>
                        <a:t>Naziv projekta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800" dirty="0"/>
                        <a:t>Iznos (HRK)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925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800" dirty="0"/>
                        <a:t>Siguran KORAK ka dostojanstvenom stanovanju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800" dirty="0"/>
                        <a:t>12.578.646,65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800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800" dirty="0"/>
                        <a:t>Pomažem drugima - pomažem sebi II</a:t>
                      </a:r>
                      <a:endParaRPr lang="hr-H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800" dirty="0"/>
                        <a:t>4.534.000,00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274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800" dirty="0"/>
                        <a:t>Pomažem drugima - pomažem sebi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800" dirty="0"/>
                        <a:t>7.949.162,70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3160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800" dirty="0"/>
                        <a:t>Znanjem do posla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800" dirty="0"/>
                        <a:t>1.500.000,00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04971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800" dirty="0"/>
                        <a:t>Učimo, radimo, živimo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800" dirty="0"/>
                        <a:t>546.235,00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950205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hr-HR" sz="1800" dirty="0"/>
                        <a:t>Boravak u </a:t>
                      </a:r>
                      <a:r>
                        <a:rPr lang="hr-HR" sz="1800" dirty="0" err="1"/>
                        <a:t>frendofonu</a:t>
                      </a:r>
                      <a:r>
                        <a:rPr lang="hr-HR" sz="1800" dirty="0"/>
                        <a:t> – jačanje kapaciteta udruge za pružanje usluge dnevnog boravka djece s poteškoćama u razvoju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800" dirty="0"/>
                        <a:t>499.680,00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4066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hr-HR" sz="1800" b="1" dirty="0"/>
                        <a:t>UKUPNO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800" b="1" dirty="0"/>
                        <a:t>27.607.724,35</a:t>
                      </a:r>
                    </a:p>
                    <a:p>
                      <a:pPr algn="r"/>
                      <a:endParaRPr lang="hr-HR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57421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5F0B3DC-2FB9-4F76-B09C-E63BEFE9D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5599" y="0"/>
            <a:ext cx="2074534" cy="2313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9B203E-7BF6-4067-B6FD-2E75BD88A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00" y="4893691"/>
            <a:ext cx="1695986" cy="178275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25" name="Picture 1">
            <a:extLst>
              <a:ext uri="{FF2B5EF4-FFF2-40B4-BE49-F238E27FC236}">
                <a16:creationId xmlns:a16="http://schemas.microsoft.com/office/drawing/2014/main" id="{C757B86A-C8EA-49CC-A667-B7A40D67D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927" y="1671674"/>
            <a:ext cx="3646270" cy="103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341CD1F-A4F3-4929-AB25-3D8F8A124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429" y="2511646"/>
            <a:ext cx="2485170" cy="140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F978F205-D7BC-4047-85DA-2EEE78E92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139" y="3816406"/>
            <a:ext cx="3399750" cy="28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plitsko_dalmatinska_zupanija">
            <a:hlinkClick r:id="rId7"/>
            <a:extLst>
              <a:ext uri="{FF2B5EF4-FFF2-40B4-BE49-F238E27FC236}">
                <a16:creationId xmlns:a16="http://schemas.microsoft.com/office/drawing/2014/main" id="{6D56250F-2CF4-42BB-805B-E15507182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3342" y="-1951037"/>
            <a:ext cx="749806" cy="64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arlovac">
            <a:hlinkClick r:id="rId9"/>
            <a:extLst>
              <a:ext uri="{FF2B5EF4-FFF2-40B4-BE49-F238E27FC236}">
                <a16:creationId xmlns:a16="http://schemas.microsoft.com/office/drawing/2014/main" id="{9D2E5CD1-3CCB-4839-A387-2D35DDE50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3341" y="-854074"/>
            <a:ext cx="749805" cy="64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zz">
            <a:hlinkClick r:id="rId11"/>
            <a:extLst>
              <a:ext uri="{FF2B5EF4-FFF2-40B4-BE49-F238E27FC236}">
                <a16:creationId xmlns:a16="http://schemas.microsoft.com/office/drawing/2014/main" id="{139F3D39-8241-4E63-89E9-88237F3B6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3653" y="242888"/>
            <a:ext cx="749804" cy="73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043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9E7BA-CF33-4921-8516-C25546257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HR" sz="3600" dirty="0"/>
              <a:t>Promet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047C83D4-E821-429E-B705-788FF004B5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739429"/>
              </p:ext>
            </p:extLst>
          </p:nvPr>
        </p:nvGraphicFramePr>
        <p:xfrm>
          <a:off x="647700" y="1877181"/>
          <a:ext cx="7340600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361734743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41674934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Naziv projekta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Iznos (HRK)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7097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Izrada studije izvodljivosti za projekt Prilagodba infrastrukture na relaciji Zagreb – Karlovac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2.187.500,00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7605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Gradnja prilazne prometnice Centru za gospodarenje otpadom Karlovačke županije Babina gora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7.922.421,87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471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/>
                        <a:t>UKUPNO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b="1" dirty="0"/>
                        <a:t>10.109.921,87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24759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C5F880C-5BA1-4E5F-B2A4-D858C6625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2" y="551618"/>
            <a:ext cx="4109060" cy="6950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35D545-46DD-4B96-A43A-C699DC3F9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112" y="94379"/>
            <a:ext cx="3182388" cy="1609483"/>
          </a:xfrm>
          <a:prstGeom prst="rect">
            <a:avLst/>
          </a:prstGeom>
        </p:spPr>
      </p:pic>
      <p:pic>
        <p:nvPicPr>
          <p:cNvPr id="6" name="Picture 5" descr="A picture containing text, outdoor, sky, ground&#10;&#10;Description automatically generated">
            <a:extLst>
              <a:ext uri="{FF2B5EF4-FFF2-40B4-BE49-F238E27FC236}">
                <a16:creationId xmlns:a16="http://schemas.microsoft.com/office/drawing/2014/main" id="{2E8824ED-BAE3-4D68-A734-195225D4C7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506" y="1246622"/>
            <a:ext cx="3270394" cy="54589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3CA5FB-6909-451E-9EFB-A797241F41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94" y="4006228"/>
            <a:ext cx="3835402" cy="269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51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74D1C-8849-45A9-A3B7-2CA5AD553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HR" sz="3600" dirty="0"/>
              <a:t>Turizam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1F36A81-82FC-44BC-AC86-94454D5A77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0471783"/>
              </p:ext>
            </p:extLst>
          </p:nvPr>
        </p:nvGraphicFramePr>
        <p:xfrm>
          <a:off x="419100" y="1597716"/>
          <a:ext cx="5676900" cy="1501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2300">
                  <a:extLst>
                    <a:ext uri="{9D8B030D-6E8A-4147-A177-3AD203B41FA5}">
                      <a16:colId xmlns:a16="http://schemas.microsoft.com/office/drawing/2014/main" val="2338377511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3858734478"/>
                    </a:ext>
                  </a:extLst>
                </a:gridCol>
              </a:tblGrid>
              <a:tr h="375275">
                <a:tc>
                  <a:txBody>
                    <a:bodyPr/>
                    <a:lstStyle/>
                    <a:p>
                      <a:r>
                        <a:rPr lang="hr-HR" dirty="0"/>
                        <a:t>Naziv projekta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Iznos (HRK)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713730"/>
                  </a:ext>
                </a:extLst>
              </a:tr>
              <a:tr h="375275">
                <a:tc>
                  <a:txBody>
                    <a:bodyPr/>
                    <a:lstStyle/>
                    <a:p>
                      <a:r>
                        <a:rPr lang="hr-HR" dirty="0"/>
                        <a:t>Susret s rijekom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11.946.340,95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354027"/>
                  </a:ext>
                </a:extLst>
              </a:tr>
              <a:tr h="375275">
                <a:tc>
                  <a:txBody>
                    <a:bodyPr/>
                    <a:lstStyle/>
                    <a:p>
                      <a:r>
                        <a:rPr lang="hr-HR" dirty="0" err="1"/>
                        <a:t>Fortitude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12.138.290,40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4216132"/>
                  </a:ext>
                </a:extLst>
              </a:tr>
              <a:tr h="375275">
                <a:tc>
                  <a:txBody>
                    <a:bodyPr/>
                    <a:lstStyle/>
                    <a:p>
                      <a:r>
                        <a:rPr lang="hr-HR" b="1" dirty="0"/>
                        <a:t>UKUPNO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b="1" dirty="0"/>
                        <a:t>24.084.631,35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38640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FC4CC31-6C93-439D-9758-EB49FBE89A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1" t="26419" r="2871" b="24650"/>
          <a:stretch/>
        </p:blipFill>
        <p:spPr>
          <a:xfrm>
            <a:off x="4222750" y="123057"/>
            <a:ext cx="3086100" cy="1055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6039F4-AD96-4CC2-9A49-96C155374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7101" y="270407"/>
            <a:ext cx="4196899" cy="7098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F2C8A6-DB17-4E15-A021-2212EF762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184" y="3983515"/>
            <a:ext cx="3906117" cy="26040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602171-B150-4EA7-BB40-143514FE3F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702" b="1165"/>
          <a:stretch/>
        </p:blipFill>
        <p:spPr>
          <a:xfrm>
            <a:off x="6923184" y="1515508"/>
            <a:ext cx="3906116" cy="23029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F17B6A-4B2D-47D2-9D08-7DCCF45D5B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55" y="3530595"/>
            <a:ext cx="4723163" cy="316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0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6C118-30B1-487D-B305-035ACF87F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9725"/>
            <a:ext cx="10515600" cy="1325563"/>
          </a:xfrm>
        </p:spPr>
        <p:txBody>
          <a:bodyPr>
            <a:normAutofit/>
          </a:bodyPr>
          <a:lstStyle/>
          <a:p>
            <a:r>
              <a:rPr lang="hr-HR" sz="3600" dirty="0"/>
              <a:t>Komunalna infrastruktura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72327EE-3BEE-49DC-A4E9-A198380D14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2105295"/>
              </p:ext>
            </p:extLst>
          </p:nvPr>
        </p:nvGraphicFramePr>
        <p:xfrm>
          <a:off x="457200" y="1904841"/>
          <a:ext cx="78613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5123">
                  <a:extLst>
                    <a:ext uri="{9D8B030D-6E8A-4147-A177-3AD203B41FA5}">
                      <a16:colId xmlns:a16="http://schemas.microsoft.com/office/drawing/2014/main" val="908045274"/>
                    </a:ext>
                  </a:extLst>
                </a:gridCol>
                <a:gridCol w="3856177">
                  <a:extLst>
                    <a:ext uri="{9D8B030D-6E8A-4147-A177-3AD203B41FA5}">
                      <a16:colId xmlns:a16="http://schemas.microsoft.com/office/drawing/2014/main" val="18169259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Naziv projekta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Iznos (HRK)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743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 WIFI4EU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112.500,00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842811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96CDB24-3FB2-4995-9AF2-C1B5C4F13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739" y="357188"/>
            <a:ext cx="2634761" cy="1828800"/>
          </a:xfrm>
          <a:prstGeom prst="rect">
            <a:avLst/>
          </a:prstGeom>
        </p:spPr>
      </p:pic>
      <p:pic>
        <p:nvPicPr>
          <p:cNvPr id="6" name="Picture 5" descr="A picture containing text, sky, outdoor, grass&#10;&#10;Description automatically generated">
            <a:extLst>
              <a:ext uri="{FF2B5EF4-FFF2-40B4-BE49-F238E27FC236}">
                <a16:creationId xmlns:a16="http://schemas.microsoft.com/office/drawing/2014/main" id="{CFC6F8C4-54D9-457E-A9E9-37FB98387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68271"/>
            <a:ext cx="5134164" cy="3632200"/>
          </a:xfrm>
          <a:prstGeom prst="rect">
            <a:avLst/>
          </a:prstGeom>
        </p:spPr>
      </p:pic>
      <p:pic>
        <p:nvPicPr>
          <p:cNvPr id="8" name="Picture 7" descr="A picture containing tree, outdoor, person, people&#10;&#10;Description automatically generated">
            <a:extLst>
              <a:ext uri="{FF2B5EF4-FFF2-40B4-BE49-F238E27FC236}">
                <a16:creationId xmlns:a16="http://schemas.microsoft.com/office/drawing/2014/main" id="{F5B29E7B-05CF-4D03-A165-B900588D6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139898"/>
            <a:ext cx="6261183" cy="306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72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8A0F5-559E-4FF1-ABC4-7BAB4115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52425"/>
            <a:ext cx="10515600" cy="1325563"/>
          </a:xfrm>
        </p:spPr>
        <p:txBody>
          <a:bodyPr>
            <a:normAutofit/>
          </a:bodyPr>
          <a:lstStyle/>
          <a:p>
            <a:r>
              <a:rPr lang="hr-HR" sz="3600" dirty="0"/>
              <a:t>Kultura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C0A2DFE-7E00-40C9-9175-D434940551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1575938"/>
              </p:ext>
            </p:extLst>
          </p:nvPr>
        </p:nvGraphicFramePr>
        <p:xfrm>
          <a:off x="609600" y="1822636"/>
          <a:ext cx="70104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373357116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551813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Naziv projekta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Iznos (HRK)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094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BhENEFIT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13.880.969,63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22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Hrvatski dom u centru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1.979.610,00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613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/>
                        <a:t>UKUPNO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b="1" dirty="0"/>
                        <a:t>15.860.579,63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747122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FE02B80-DF12-4B79-BA29-A5B69D466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8500" y="145865"/>
            <a:ext cx="1798476" cy="20057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3A6091-AFCC-4919-B5E8-F691D4822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448" y="682323"/>
            <a:ext cx="2221052" cy="932842"/>
          </a:xfrm>
          <a:prstGeom prst="rect">
            <a:avLst/>
          </a:prstGeom>
        </p:spPr>
      </p:pic>
      <p:pic>
        <p:nvPicPr>
          <p:cNvPr id="7" name="Picture 6" descr="A picture containing tree, sky, outdoor, building&#10;&#10;Description automatically generated">
            <a:extLst>
              <a:ext uri="{FF2B5EF4-FFF2-40B4-BE49-F238E27FC236}">
                <a16:creationId xmlns:a16="http://schemas.microsoft.com/office/drawing/2014/main" id="{13C3A418-2784-47EA-9871-2492B2C6B6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093" y="4139928"/>
            <a:ext cx="4409420" cy="2463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90A12B-B599-459B-AF1A-7AECF1F22C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962" r="-1" b="13065"/>
          <a:stretch/>
        </p:blipFill>
        <p:spPr>
          <a:xfrm>
            <a:off x="7816493" y="1822636"/>
            <a:ext cx="4229814" cy="2172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6B272E-C3CC-4B5F-8E61-F08FE1BC9B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213" y="4449661"/>
            <a:ext cx="3668587" cy="158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15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2048</TotalTime>
  <Words>686</Words>
  <Application>Microsoft Office PowerPoint</Application>
  <PresentationFormat>Široki zaslon</PresentationFormat>
  <Paragraphs>190</Paragraphs>
  <Slides>14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 Theme</vt:lpstr>
      <vt:lpstr>RAZVOJNI PROJEKTI GRADA KARLOVCA 2017.-2021. FINANCIRANI IZ FONDOVA EU</vt:lpstr>
      <vt:lpstr>Energetika i zaštita okoliša</vt:lpstr>
      <vt:lpstr>Odgoj i obrazovanje</vt:lpstr>
      <vt:lpstr>Gospodarstvo</vt:lpstr>
      <vt:lpstr>Socijalna skrb</vt:lpstr>
      <vt:lpstr>Promet</vt:lpstr>
      <vt:lpstr>Turizam</vt:lpstr>
      <vt:lpstr>Komunalna infrastruktura</vt:lpstr>
      <vt:lpstr>Kultura</vt:lpstr>
      <vt:lpstr>Zbrinjavanje otpada</vt:lpstr>
      <vt:lpstr>Jačanje participacije mladih u društvu </vt:lpstr>
      <vt:lpstr>Projekti Grada Karlovca ITU mehanizma 2021.- 2023.</vt:lpstr>
      <vt:lpstr>EU projekti na razini RH u kojima sudjeluje Grad Karlovac</vt:lpstr>
      <vt:lpstr>Zaključno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Helena Zečić</dc:creator>
  <cp:lastModifiedBy>Daniel Juričić</cp:lastModifiedBy>
  <cp:revision>75</cp:revision>
  <dcterms:created xsi:type="dcterms:W3CDTF">2021-04-23T06:23:40Z</dcterms:created>
  <dcterms:modified xsi:type="dcterms:W3CDTF">2021-11-26T07:15:12Z</dcterms:modified>
</cp:coreProperties>
</file>